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Clfqmhth9FYFWLwfxknf/c1CA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5E393C2-A6AD-4B7B-94EB-0BC2CC8EA268}">
  <a:tblStyle styleId="{25E393C2-A6AD-4B7B-94EB-0BC2CC8EA2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ff74042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ff74042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ff740425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7ff740425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ff74041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ff74041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ff74042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f74042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ff740425e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f740425e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ff740425e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ff740425e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f24183a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6f24183a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d4880ca23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7d4880ca23_5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ff7404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ff7404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ff74041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ff74041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392ecad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7392ecad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ff7404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ff7404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2ad2dae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2ad2dae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ff740425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ff740425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g7d4880ca23_5_4"/>
          <p:cNvGrpSpPr/>
          <p:nvPr/>
        </p:nvGrpSpPr>
        <p:grpSpPr>
          <a:xfrm>
            <a:off x="6098378" y="5"/>
            <a:ext cx="3045625" cy="2030570"/>
            <a:chOff x="6098378" y="5"/>
            <a:chExt cx="3045625" cy="2030570"/>
          </a:xfrm>
        </p:grpSpPr>
        <p:sp>
          <p:nvSpPr>
            <p:cNvPr id="11" name="Google Shape;11;g7d4880ca23_5_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7d4880ca23_5_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7d4880ca23_5_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7d4880ca23_5_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7d4880ca23_5_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g7d4880ca23_5_4"/>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g7d4880ca23_5_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g7d4880ca23_5_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g7d4880ca23_5_64"/>
          <p:cNvGrpSpPr/>
          <p:nvPr/>
        </p:nvGrpSpPr>
        <p:grpSpPr>
          <a:xfrm>
            <a:off x="6098378" y="5"/>
            <a:ext cx="3045625" cy="2030570"/>
            <a:chOff x="6098378" y="5"/>
            <a:chExt cx="3045625" cy="2030570"/>
          </a:xfrm>
        </p:grpSpPr>
        <p:sp>
          <p:nvSpPr>
            <p:cNvPr id="71" name="Google Shape;71;g7d4880ca23_5_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7d4880ca23_5_6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7d4880ca23_5_6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7d4880ca23_5_6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7d4880ca23_5_6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g7d4880ca23_5_6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g7d4880ca23_5_6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78" name="Google Shape;78;g7d4880ca23_5_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g7d4880ca23_5_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g7d4880ca23_5_23"/>
          <p:cNvGrpSpPr/>
          <p:nvPr/>
        </p:nvGrpSpPr>
        <p:grpSpPr>
          <a:xfrm>
            <a:off x="0" y="3903669"/>
            <a:ext cx="9144000" cy="1239925"/>
            <a:chOff x="0" y="3903669"/>
            <a:chExt cx="9144000" cy="1239925"/>
          </a:xfrm>
        </p:grpSpPr>
        <p:sp>
          <p:nvSpPr>
            <p:cNvPr id="21" name="Google Shape;21;g7d4880ca23_5_2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7d4880ca23_5_2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7d4880ca23_5_2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7d4880ca23_5_2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7d4880ca23_5_2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g7d4880ca23_5_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g7d4880ca23_5_2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g7d4880ca23_5_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g7d4880ca23_5_3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g7d4880ca23_5_3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g7d4880ca23_5_3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g7d4880ca23_5_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g7d4880ca23_5_14"/>
          <p:cNvGrpSpPr/>
          <p:nvPr/>
        </p:nvGrpSpPr>
        <p:grpSpPr>
          <a:xfrm>
            <a:off x="6098378" y="5"/>
            <a:ext cx="3045625" cy="2030570"/>
            <a:chOff x="6098378" y="5"/>
            <a:chExt cx="3045625" cy="2030570"/>
          </a:xfrm>
        </p:grpSpPr>
        <p:sp>
          <p:nvSpPr>
            <p:cNvPr id="36" name="Google Shape;36;g7d4880ca23_5_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7d4880ca23_5_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7d4880ca23_5_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7d4880ca23_5_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7d4880ca23_5_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g7d4880ca23_5_1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2" name="Google Shape;42;g7d4880ca23_5_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g7d4880ca23_5_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 name="Google Shape;45;g7d4880ca23_5_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g7d4880ca23_5_4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g7d4880ca23_5_41"/>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9" name="Google Shape;49;g7d4880ca23_5_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g7d4880ca23_5_45"/>
          <p:cNvGrpSpPr/>
          <p:nvPr/>
        </p:nvGrpSpPr>
        <p:grpSpPr>
          <a:xfrm>
            <a:off x="6098378" y="5"/>
            <a:ext cx="3045625" cy="2030570"/>
            <a:chOff x="6098378" y="5"/>
            <a:chExt cx="3045625" cy="2030570"/>
          </a:xfrm>
        </p:grpSpPr>
        <p:sp>
          <p:nvSpPr>
            <p:cNvPr id="52" name="Google Shape;52;g7d4880ca23_5_45"/>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7d4880ca23_5_45"/>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7d4880ca23_5_45"/>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7d4880ca23_5_45"/>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7d4880ca23_5_45"/>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g7d4880ca23_5_45"/>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58" name="Google Shape;58;g7d4880ca23_5_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g7d4880ca23_5_5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g7d4880ca23_5_5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g7d4880ca23_5_5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3" name="Google Shape;63;g7d4880ca23_5_5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g7d4880ca23_5_5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5" name="Google Shape;65;g7d4880ca23_5_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g7d4880ca23_5_6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8" name="Google Shape;68;g7d4880ca23_5_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g7d4880ca23_5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g7d4880ca23_5_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g7d4880ca23_5_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184LlwAaF-4" TargetMode="Externa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Skeletrox/docker-torc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
          <p:cNvSpPr txBox="1"/>
          <p:nvPr>
            <p:ph type="ctrTitle"/>
          </p:nvPr>
        </p:nvSpPr>
        <p:spPr>
          <a:xfrm>
            <a:off x="598100" y="1775222"/>
            <a:ext cx="8222100" cy="83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Torque Transfer - Final Presentation</a:t>
            </a:r>
            <a:endParaRPr/>
          </a:p>
        </p:txBody>
      </p:sp>
      <p:sp>
        <p:nvSpPr>
          <p:cNvPr id="86" name="Google Shape;86;p1"/>
          <p:cNvSpPr txBox="1"/>
          <p:nvPr>
            <p:ph idx="1" type="subTitle"/>
          </p:nvPr>
        </p:nvSpPr>
        <p:spPr>
          <a:xfrm>
            <a:off x="5083950" y="3305825"/>
            <a:ext cx="3470700" cy="11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a:t>Shashank Hegde</a:t>
            </a:r>
            <a:endParaRPr/>
          </a:p>
          <a:p>
            <a:pPr indent="0" lvl="0" marL="0" rtl="0" algn="l">
              <a:lnSpc>
                <a:spcPct val="100000"/>
              </a:lnSpc>
              <a:spcBef>
                <a:spcPts val="0"/>
              </a:spcBef>
              <a:spcAft>
                <a:spcPts val="0"/>
              </a:spcAft>
              <a:buSzPts val="1300"/>
              <a:buNone/>
            </a:pPr>
            <a:r>
              <a:rPr lang="en"/>
              <a:t>Tushar Kumar</a:t>
            </a:r>
            <a:endParaRPr/>
          </a:p>
          <a:p>
            <a:pPr indent="0" lvl="0" marL="0" rtl="0" algn="l">
              <a:lnSpc>
                <a:spcPct val="100000"/>
              </a:lnSpc>
              <a:spcBef>
                <a:spcPts val="0"/>
              </a:spcBef>
              <a:spcAft>
                <a:spcPts val="0"/>
              </a:spcAft>
              <a:buSzPts val="1300"/>
              <a:buNone/>
            </a:pPr>
            <a:r>
              <a:rPr lang="en"/>
              <a:t>Sriram Ramaswamy</a:t>
            </a:r>
            <a:endParaRPr/>
          </a:p>
          <a:p>
            <a:pPr indent="0" lvl="0" marL="0" rtl="0" algn="l">
              <a:lnSpc>
                <a:spcPct val="100000"/>
              </a:lnSpc>
              <a:spcBef>
                <a:spcPts val="0"/>
              </a:spcBef>
              <a:spcAft>
                <a:spcPts val="0"/>
              </a:spcAft>
              <a:buSzPts val="1300"/>
              <a:buNone/>
            </a:pPr>
            <a:r>
              <a:rPr lang="en"/>
              <a:t>Sumeet Bachani</a:t>
            </a:r>
            <a:endParaRPr/>
          </a:p>
          <a:p>
            <a:pPr indent="0" lvl="0" marL="0" rtl="0" algn="l">
              <a:lnSpc>
                <a:spcPct val="100000"/>
              </a:lnSpc>
              <a:spcBef>
                <a:spcPts val="0"/>
              </a:spcBef>
              <a:spcAft>
                <a:spcPts val="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7ff740425e_0_7"/>
          <p:cNvSpPr txBox="1"/>
          <p:nvPr>
            <p:ph type="title"/>
          </p:nvPr>
        </p:nvSpPr>
        <p:spPr>
          <a:xfrm>
            <a:off x="311700" y="228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45" name="Google Shape;145;g7ff740425e_0_7"/>
          <p:cNvSpPr txBox="1"/>
          <p:nvPr>
            <p:ph idx="1" type="body"/>
          </p:nvPr>
        </p:nvSpPr>
        <p:spPr>
          <a:xfrm>
            <a:off x="311700" y="7932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Donkey Car Sim:</a:t>
            </a:r>
            <a:endParaRPr/>
          </a:p>
          <a:p>
            <a:pPr indent="-317500" lvl="1" marL="914400" rtl="0" algn="l">
              <a:spcBef>
                <a:spcPts val="0"/>
              </a:spcBef>
              <a:spcAft>
                <a:spcPts val="0"/>
              </a:spcAft>
              <a:buClr>
                <a:srgbClr val="000000"/>
              </a:buClr>
              <a:buSzPts val="1400"/>
              <a:buChar char="○"/>
            </a:pPr>
            <a:r>
              <a:rPr lang="en"/>
              <a:t>To train the Donkey Car, same model was used as in TORCS but with DDQN as the RL algorithm.</a:t>
            </a:r>
            <a:endParaRPr>
              <a:solidFill>
                <a:srgbClr val="000000"/>
              </a:solidFill>
            </a:endParaRPr>
          </a:p>
          <a:p>
            <a:pPr indent="-317500" lvl="1" marL="914400" rtl="0" algn="l">
              <a:spcBef>
                <a:spcPts val="0"/>
              </a:spcBef>
              <a:spcAft>
                <a:spcPts val="0"/>
              </a:spcAft>
              <a:buClr>
                <a:srgbClr val="000000"/>
              </a:buClr>
              <a:buSzPts val="1400"/>
              <a:buChar char="○"/>
            </a:pPr>
            <a:r>
              <a:rPr lang="en"/>
              <a:t>One model was trained entirely from ground up with the model architecture as described before.</a:t>
            </a:r>
            <a:endParaRPr/>
          </a:p>
          <a:p>
            <a:pPr indent="-317500" lvl="1" marL="914400" rtl="0" algn="l">
              <a:spcBef>
                <a:spcPts val="0"/>
              </a:spcBef>
              <a:spcAft>
                <a:spcPts val="0"/>
              </a:spcAft>
              <a:buSzPts val="1400"/>
              <a:buChar char="○"/>
            </a:pPr>
            <a:r>
              <a:rPr lang="en"/>
              <a:t>Another model was trained using a transfer learning based agent where the agent was pre-trained on TORCS.</a:t>
            </a:r>
            <a:endParaRPr/>
          </a:p>
          <a:p>
            <a:pPr indent="-317500" lvl="1" marL="914400" rtl="0" algn="l">
              <a:spcBef>
                <a:spcPts val="0"/>
              </a:spcBef>
              <a:spcAft>
                <a:spcPts val="0"/>
              </a:spcAft>
              <a:buSzPts val="1400"/>
              <a:buChar char="○"/>
            </a:pPr>
            <a:r>
              <a:rPr lang="en"/>
              <a:t>The transfer learning was implemented by replacing just the final Dense layer and allowing all layers to be trainable.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7ff740425e_6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Image inputs</a:t>
            </a:r>
            <a:endParaRPr/>
          </a:p>
        </p:txBody>
      </p:sp>
      <p:pic>
        <p:nvPicPr>
          <p:cNvPr id="151" name="Google Shape;151;g7ff740425e_6_0"/>
          <p:cNvPicPr preferRelativeResize="0"/>
          <p:nvPr/>
        </p:nvPicPr>
        <p:blipFill>
          <a:blip r:embed="rId3">
            <a:alphaModFix/>
          </a:blip>
          <a:stretch>
            <a:fillRect/>
          </a:stretch>
        </p:blipFill>
        <p:spPr>
          <a:xfrm>
            <a:off x="4572000" y="2900050"/>
            <a:ext cx="2037775" cy="1533000"/>
          </a:xfrm>
          <a:prstGeom prst="rect">
            <a:avLst/>
          </a:prstGeom>
          <a:noFill/>
          <a:ln>
            <a:noFill/>
          </a:ln>
        </p:spPr>
      </p:pic>
      <p:pic>
        <p:nvPicPr>
          <p:cNvPr descr="0_13_-0.008002467490534413.png" id="152" name="Google Shape;152;g7ff740425e_6_0"/>
          <p:cNvPicPr preferRelativeResize="0"/>
          <p:nvPr/>
        </p:nvPicPr>
        <p:blipFill>
          <a:blip r:embed="rId4">
            <a:alphaModFix/>
          </a:blip>
          <a:stretch>
            <a:fillRect/>
          </a:stretch>
        </p:blipFill>
        <p:spPr>
          <a:xfrm>
            <a:off x="4572000" y="1143550"/>
            <a:ext cx="2000800" cy="1407250"/>
          </a:xfrm>
          <a:prstGeom prst="rect">
            <a:avLst/>
          </a:prstGeom>
          <a:noFill/>
          <a:ln>
            <a:noFill/>
          </a:ln>
        </p:spPr>
      </p:pic>
      <p:sp>
        <p:nvSpPr>
          <p:cNvPr id="153" name="Google Shape;153;g7ff740425e_6_0"/>
          <p:cNvSpPr txBox="1"/>
          <p:nvPr/>
        </p:nvSpPr>
        <p:spPr>
          <a:xfrm>
            <a:off x="1185275" y="1370450"/>
            <a:ext cx="2714700" cy="6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TORCS:</a:t>
            </a:r>
            <a:endParaRPr>
              <a:latin typeface="Roboto"/>
              <a:ea typeface="Roboto"/>
              <a:cs typeface="Roboto"/>
              <a:sym typeface="Roboto"/>
            </a:endParaRPr>
          </a:p>
        </p:txBody>
      </p:sp>
      <p:sp>
        <p:nvSpPr>
          <p:cNvPr id="154" name="Google Shape;154;g7ff740425e_6_0"/>
          <p:cNvSpPr txBox="1"/>
          <p:nvPr/>
        </p:nvSpPr>
        <p:spPr>
          <a:xfrm>
            <a:off x="1454075" y="3059750"/>
            <a:ext cx="24459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Donkey Car Simulator:</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g7ff740419c_0_1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160" name="Google Shape;160;g7ff740419c_0_1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TORCS 1.3.7 with SCR-Server, </a:t>
            </a:r>
            <a:r>
              <a:rPr i="1" lang="en" sz="1100">
                <a:solidFill>
                  <a:srgbClr val="000000"/>
                </a:solidFill>
                <a:latin typeface="Arial"/>
                <a:ea typeface="Arial"/>
                <a:cs typeface="Arial"/>
                <a:sym typeface="Arial"/>
              </a:rPr>
              <a:t>patched by us to store images in a certain location instead of exposing a TCP port</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gym-torcs, an OpenAI Gym wrapper over TORCS, </a:t>
            </a:r>
            <a:r>
              <a:rPr i="1" lang="en" sz="1100">
                <a:solidFill>
                  <a:srgbClr val="000000"/>
                </a:solidFill>
                <a:latin typeface="Arial"/>
                <a:ea typeface="Arial"/>
                <a:cs typeface="Arial"/>
                <a:sym typeface="Arial"/>
              </a:rPr>
              <a:t>patched by us to use REST endpoints in order to get data</a:t>
            </a:r>
            <a:endParaRPr i="1" sz="1100">
              <a:solidFill>
                <a:srgbClr val="000000"/>
              </a:solidFill>
              <a:latin typeface="Arial"/>
              <a:ea typeface="Arial"/>
              <a:cs typeface="Arial"/>
              <a:sym typeface="Arial"/>
            </a:endParaRPr>
          </a:p>
          <a:p>
            <a:pPr indent="0" lvl="0" marL="457200" rtl="0" algn="l">
              <a:spcBef>
                <a:spcPts val="0"/>
              </a:spcBef>
              <a:spcAft>
                <a:spcPts val="0"/>
              </a:spcAft>
              <a:buNone/>
            </a:pPr>
            <a:r>
              <a:t/>
            </a:r>
            <a:endParaRPr i="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Xvfb and xvfbwrapper, </a:t>
            </a:r>
            <a:r>
              <a:rPr i="1" lang="en" sz="1100">
                <a:solidFill>
                  <a:srgbClr val="000000"/>
                </a:solidFill>
                <a:latin typeface="Arial"/>
                <a:ea typeface="Arial"/>
                <a:cs typeface="Arial"/>
                <a:sym typeface="Arial"/>
              </a:rPr>
              <a:t>patched by us to use a fixed display number</a:t>
            </a:r>
            <a:endParaRPr sz="1100">
              <a:solidFill>
                <a:srgbClr val="000000"/>
              </a:solidFill>
              <a:latin typeface="Arial"/>
              <a:ea typeface="Arial"/>
              <a:cs typeface="Arial"/>
              <a:sym typeface="Arial"/>
            </a:endParaRPr>
          </a:p>
        </p:txBody>
      </p:sp>
      <p:sp>
        <p:nvSpPr>
          <p:cNvPr id="161" name="Google Shape;161;g7ff740419c_0_10"/>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PyTorch and Tensorflow</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Tensorboard</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OpenAI Gym</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gym-donkeycar, an OpenAI Gym wrapper over Donkeycar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Google Colaboratory</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Docker</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Python, including libraries such as gym, flask, aiohttp</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Donkey Car - April 2020 Update with Gym Donkey Car </a:t>
            </a:r>
            <a:endParaRPr sz="11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7ff740425e_3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Has a higher average reward</a:t>
            </a:r>
            <a:endParaRPr/>
          </a:p>
        </p:txBody>
      </p:sp>
      <p:sp>
        <p:nvSpPr>
          <p:cNvPr id="167" name="Google Shape;167;g7ff740425e_3_0"/>
          <p:cNvSpPr txBox="1"/>
          <p:nvPr>
            <p:ph idx="1" type="body"/>
          </p:nvPr>
        </p:nvSpPr>
        <p:spPr>
          <a:xfrm>
            <a:off x="1132050" y="3570200"/>
            <a:ext cx="29436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from Ground up</a:t>
            </a:r>
            <a:endParaRPr/>
          </a:p>
        </p:txBody>
      </p:sp>
      <p:sp>
        <p:nvSpPr>
          <p:cNvPr id="168" name="Google Shape;168;g7ff740425e_3_0"/>
          <p:cNvSpPr txBox="1"/>
          <p:nvPr>
            <p:ph idx="2" type="body"/>
          </p:nvPr>
        </p:nvSpPr>
        <p:spPr>
          <a:xfrm>
            <a:off x="5144100" y="3570200"/>
            <a:ext cx="337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Trained using Transfer Learning</a:t>
            </a:r>
            <a:endParaRPr/>
          </a:p>
        </p:txBody>
      </p:sp>
      <p:pic>
        <p:nvPicPr>
          <p:cNvPr id="169" name="Google Shape;169;g7ff740425e_3_0"/>
          <p:cNvPicPr preferRelativeResize="0"/>
          <p:nvPr/>
        </p:nvPicPr>
        <p:blipFill>
          <a:blip r:embed="rId3">
            <a:alphaModFix/>
          </a:blip>
          <a:stretch>
            <a:fillRect/>
          </a:stretch>
        </p:blipFill>
        <p:spPr>
          <a:xfrm>
            <a:off x="311700" y="1237050"/>
            <a:ext cx="3933325" cy="2000575"/>
          </a:xfrm>
          <a:prstGeom prst="rect">
            <a:avLst/>
          </a:prstGeom>
          <a:noFill/>
          <a:ln>
            <a:noFill/>
          </a:ln>
        </p:spPr>
      </p:pic>
      <p:pic>
        <p:nvPicPr>
          <p:cNvPr id="170" name="Google Shape;170;g7ff740425e_3_0"/>
          <p:cNvPicPr preferRelativeResize="0"/>
          <p:nvPr/>
        </p:nvPicPr>
        <p:blipFill>
          <a:blip r:embed="rId4">
            <a:alphaModFix/>
          </a:blip>
          <a:stretch>
            <a:fillRect/>
          </a:stretch>
        </p:blipFill>
        <p:spPr>
          <a:xfrm>
            <a:off x="4752850" y="1237050"/>
            <a:ext cx="4079450" cy="2000575"/>
          </a:xfrm>
          <a:prstGeom prst="rect">
            <a:avLst/>
          </a:prstGeom>
          <a:noFill/>
          <a:ln>
            <a:noFill/>
          </a:ln>
        </p:spPr>
      </p:pic>
      <p:sp>
        <p:nvSpPr>
          <p:cNvPr id="171" name="Google Shape;171;g7ff740425e_3_0"/>
          <p:cNvSpPr txBox="1"/>
          <p:nvPr/>
        </p:nvSpPr>
        <p:spPr>
          <a:xfrm>
            <a:off x="3086075" y="4178000"/>
            <a:ext cx="3372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Reward Curve (Smoothened)</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ff740425e_3_1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t>
            </a:r>
            <a:r>
              <a:rPr lang="en"/>
              <a:t>Takes fewer episodes to train</a:t>
            </a:r>
            <a:endParaRPr/>
          </a:p>
        </p:txBody>
      </p:sp>
      <p:sp>
        <p:nvSpPr>
          <p:cNvPr id="177" name="Google Shape;177;g7ff740425e_3_12"/>
          <p:cNvSpPr txBox="1"/>
          <p:nvPr>
            <p:ph idx="1" type="body"/>
          </p:nvPr>
        </p:nvSpPr>
        <p:spPr>
          <a:xfrm>
            <a:off x="2358000" y="4312550"/>
            <a:ext cx="48951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Average Number of Episodes taken to complete a lap</a:t>
            </a:r>
            <a:endParaRPr sz="1500"/>
          </a:p>
        </p:txBody>
      </p:sp>
      <p:graphicFrame>
        <p:nvGraphicFramePr>
          <p:cNvPr id="178" name="Google Shape;178;g7ff740425e_3_12"/>
          <p:cNvGraphicFramePr/>
          <p:nvPr/>
        </p:nvGraphicFramePr>
        <p:xfrm>
          <a:off x="952500" y="1331100"/>
          <a:ext cx="3000000" cy="3000000"/>
        </p:xfrm>
        <a:graphic>
          <a:graphicData uri="http://schemas.openxmlformats.org/drawingml/2006/table">
            <a:tbl>
              <a:tblPr>
                <a:noFill/>
                <a:tableStyleId>{25E393C2-A6AD-4B7B-94EB-0BC2CC8EA268}</a:tableStyleId>
              </a:tblPr>
              <a:tblGrid>
                <a:gridCol w="2413000"/>
                <a:gridCol w="2413000"/>
                <a:gridCol w="2413000"/>
              </a:tblGrid>
              <a:tr h="394950">
                <a:tc>
                  <a:txBody>
                    <a:bodyPr/>
                    <a:lstStyle/>
                    <a:p>
                      <a:pPr indent="0" lvl="0" marL="0" rtl="0" algn="ctr">
                        <a:spcBef>
                          <a:spcPts val="0"/>
                        </a:spcBef>
                        <a:spcAft>
                          <a:spcPts val="0"/>
                        </a:spcAft>
                        <a:buNone/>
                      </a:pPr>
                      <a:r>
                        <a:rPr lang="en" sz="1100"/>
                        <a:t>Experiment Number</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Ground Up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Transfer Learning based Agent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1</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67</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30</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45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50">
                <a:tc>
                  <a:txBody>
                    <a:bodyPr/>
                    <a:lstStyle/>
                    <a:p>
                      <a:pPr indent="0" lvl="0" marL="0" rtl="0" algn="ctr">
                        <a:spcBef>
                          <a:spcPts val="0"/>
                        </a:spcBef>
                        <a:spcAft>
                          <a:spcPts val="0"/>
                        </a:spcAft>
                        <a:buNone/>
                      </a:pPr>
                      <a:r>
                        <a:rPr lang="en" sz="1100"/>
                        <a:t>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36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58</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1725">
                <a:tc>
                  <a:txBody>
                    <a:bodyPr/>
                    <a:lstStyle/>
                    <a:p>
                      <a:pPr indent="0" lvl="0" marL="0" rtl="0" algn="ctr">
                        <a:spcBef>
                          <a:spcPts val="0"/>
                        </a:spcBef>
                        <a:spcAft>
                          <a:spcPts val="0"/>
                        </a:spcAft>
                        <a:buNone/>
                      </a:pPr>
                      <a:r>
                        <a:rPr lang="en" sz="1100"/>
                        <a:t>Average Episode Length</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59</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55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g7ff740425e_9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Increased Stability</a:t>
            </a:r>
            <a:endParaRPr/>
          </a:p>
        </p:txBody>
      </p:sp>
      <p:pic>
        <p:nvPicPr>
          <p:cNvPr id="184" name="Google Shape;184;g7ff740425e_9_0" title="Torque Transfer Video">
            <a:hlinkClick r:id="rId3"/>
          </p:cNvPr>
          <p:cNvPicPr preferRelativeResize="0"/>
          <p:nvPr/>
        </p:nvPicPr>
        <p:blipFill>
          <a:blip r:embed="rId4">
            <a:alphaModFix/>
          </a:blip>
          <a:stretch>
            <a:fillRect/>
          </a:stretch>
        </p:blipFill>
        <p:spPr>
          <a:xfrm>
            <a:off x="2286000" y="1148900"/>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Time-Line</a:t>
            </a:r>
            <a:endParaRPr/>
          </a:p>
        </p:txBody>
      </p:sp>
      <p:grpSp>
        <p:nvGrpSpPr>
          <p:cNvPr id="190" name="Google Shape;190;p4"/>
          <p:cNvGrpSpPr/>
          <p:nvPr/>
        </p:nvGrpSpPr>
        <p:grpSpPr>
          <a:xfrm>
            <a:off x="796138" y="1574025"/>
            <a:ext cx="1606073" cy="2315200"/>
            <a:chOff x="796138" y="1574025"/>
            <a:chExt cx="1606073" cy="2315200"/>
          </a:xfrm>
        </p:grpSpPr>
        <p:grpSp>
          <p:nvGrpSpPr>
            <p:cNvPr id="191" name="Google Shape;191;p4"/>
            <p:cNvGrpSpPr/>
            <p:nvPr/>
          </p:nvGrpSpPr>
          <p:grpSpPr>
            <a:xfrm>
              <a:off x="796138" y="1695421"/>
              <a:ext cx="1606073" cy="908429"/>
              <a:chOff x="796138" y="1695421"/>
              <a:chExt cx="1606073" cy="908429"/>
            </a:xfrm>
          </p:grpSpPr>
          <p:cxnSp>
            <p:nvCxnSpPr>
              <p:cNvPr id="192" name="Google Shape;192;p4"/>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93" name="Google Shape;193;p4"/>
              <p:cNvSpPr/>
              <p:nvPr/>
            </p:nvSpPr>
            <p:spPr>
              <a:xfrm flipH="1">
                <a:off x="796138"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4" name="Google Shape;194;p4"/>
              <p:cNvSpPr/>
              <p:nvPr/>
            </p:nvSpPr>
            <p:spPr>
              <a:xfrm>
                <a:off x="796311"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4"/>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TORCS RL complete </a:t>
              </a:r>
              <a:endParaRPr b="1" i="0" sz="1000" u="none" cap="none" strike="noStrike">
                <a:solidFill>
                  <a:srgbClr val="0C58D3"/>
                </a:solidFill>
                <a:latin typeface="Roboto"/>
                <a:ea typeface="Roboto"/>
                <a:cs typeface="Roboto"/>
                <a:sym typeface="Roboto"/>
              </a:endParaRPr>
            </a:p>
          </p:txBody>
        </p:sp>
        <p:sp>
          <p:nvSpPr>
            <p:cNvPr id="196" name="Google Shape;196;p4"/>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TORCS and obtain learning curves</a:t>
              </a:r>
              <a:endParaRPr b="0" i="0" sz="800" u="none" cap="none" strike="noStrike">
                <a:solidFill>
                  <a:srgbClr val="0C58D3"/>
                </a:solidFill>
                <a:latin typeface="Roboto"/>
                <a:ea typeface="Roboto"/>
                <a:cs typeface="Roboto"/>
                <a:sym typeface="Roboto"/>
              </a:endParaRPr>
            </a:p>
          </p:txBody>
        </p:sp>
        <p:sp>
          <p:nvSpPr>
            <p:cNvPr id="197" name="Google Shape;197;p4"/>
            <p:cNvSpPr txBox="1"/>
            <p:nvPr/>
          </p:nvSpPr>
          <p:spPr>
            <a:xfrm>
              <a:off x="1085439"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18/Feb</a:t>
              </a:r>
              <a:endParaRPr b="0" i="0" sz="800" u="none" cap="none" strike="noStrike">
                <a:solidFill>
                  <a:srgbClr val="0C58D3"/>
                </a:solidFill>
                <a:latin typeface="Roboto"/>
                <a:ea typeface="Roboto"/>
                <a:cs typeface="Roboto"/>
                <a:sym typeface="Roboto"/>
              </a:endParaRPr>
            </a:p>
          </p:txBody>
        </p:sp>
      </p:grpSp>
      <p:grpSp>
        <p:nvGrpSpPr>
          <p:cNvPr id="198" name="Google Shape;198;p4"/>
          <p:cNvGrpSpPr/>
          <p:nvPr/>
        </p:nvGrpSpPr>
        <p:grpSpPr>
          <a:xfrm>
            <a:off x="2283710" y="1574025"/>
            <a:ext cx="1606073" cy="2304800"/>
            <a:chOff x="2283710" y="1574025"/>
            <a:chExt cx="1606073" cy="2304800"/>
          </a:xfrm>
        </p:grpSpPr>
        <p:cxnSp>
          <p:nvCxnSpPr>
            <p:cNvPr id="199" name="Google Shape;199;p4"/>
            <p:cNvCxnSpPr/>
            <p:nvPr/>
          </p:nvCxnSpPr>
          <p:spPr>
            <a:xfrm>
              <a:off x="3151986"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0" name="Google Shape;200;p4"/>
            <p:cNvSpPr/>
            <p:nvPr/>
          </p:nvSpPr>
          <p:spPr>
            <a:xfrm flipH="1">
              <a:off x="2283710"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228388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txBox="1"/>
            <p:nvPr/>
          </p:nvSpPr>
          <p:spPr>
            <a:xfrm>
              <a:off x="2423431" y="277525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Donkey car and Udacity car sim RL complete</a:t>
              </a:r>
              <a:endParaRPr b="1" i="0" sz="1000" u="none" cap="none" strike="noStrike">
                <a:solidFill>
                  <a:srgbClr val="0C58D3"/>
                </a:solidFill>
                <a:latin typeface="Roboto"/>
                <a:ea typeface="Roboto"/>
                <a:cs typeface="Roboto"/>
                <a:sym typeface="Roboto"/>
              </a:endParaRPr>
            </a:p>
          </p:txBody>
        </p:sp>
        <p:sp>
          <p:nvSpPr>
            <p:cNvPr id="203" name="Google Shape;203;p4"/>
            <p:cNvSpPr txBox="1"/>
            <p:nvPr/>
          </p:nvSpPr>
          <p:spPr>
            <a:xfrm>
              <a:off x="2423431" y="31414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Implement PPO for Donkey car and Udacity car sim</a:t>
              </a:r>
              <a:endParaRPr b="0" i="0" sz="800" u="none" cap="none" strike="noStrike">
                <a:solidFill>
                  <a:srgbClr val="0C58D3"/>
                </a:solidFill>
                <a:latin typeface="Roboto"/>
                <a:ea typeface="Roboto"/>
                <a:cs typeface="Roboto"/>
                <a:sym typeface="Roboto"/>
              </a:endParaRPr>
            </a:p>
          </p:txBody>
        </p:sp>
        <p:sp>
          <p:nvSpPr>
            <p:cNvPr id="204" name="Google Shape;204;p4"/>
            <p:cNvSpPr txBox="1"/>
            <p:nvPr/>
          </p:nvSpPr>
          <p:spPr>
            <a:xfrm>
              <a:off x="2574547" y="1574025"/>
              <a:ext cx="6243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3/March</a:t>
              </a:r>
              <a:endParaRPr b="0" i="0" sz="800" u="none" cap="none" strike="noStrike">
                <a:solidFill>
                  <a:srgbClr val="0C58D3"/>
                </a:solidFill>
                <a:latin typeface="Roboto"/>
                <a:ea typeface="Roboto"/>
                <a:cs typeface="Roboto"/>
                <a:sym typeface="Roboto"/>
              </a:endParaRPr>
            </a:p>
          </p:txBody>
        </p:sp>
      </p:grpSp>
      <p:grpSp>
        <p:nvGrpSpPr>
          <p:cNvPr id="205" name="Google Shape;205;p4"/>
          <p:cNvGrpSpPr/>
          <p:nvPr/>
        </p:nvGrpSpPr>
        <p:grpSpPr>
          <a:xfrm>
            <a:off x="3768859" y="1574025"/>
            <a:ext cx="1606073" cy="2315200"/>
            <a:chOff x="3768859" y="1574025"/>
            <a:chExt cx="1606073" cy="2315200"/>
          </a:xfrm>
        </p:grpSpPr>
        <p:cxnSp>
          <p:nvCxnSpPr>
            <p:cNvPr id="206" name="Google Shape;206;p4"/>
            <p:cNvCxnSpPr/>
            <p:nvPr/>
          </p:nvCxnSpPr>
          <p:spPr>
            <a:xfrm>
              <a:off x="463713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07" name="Google Shape;207;p4"/>
            <p:cNvSpPr/>
            <p:nvPr/>
          </p:nvSpPr>
          <p:spPr>
            <a:xfrm flipH="1">
              <a:off x="376885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8" name="Google Shape;208;p4"/>
            <p:cNvSpPr/>
            <p:nvPr/>
          </p:nvSpPr>
          <p:spPr>
            <a:xfrm>
              <a:off x="376903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EDD ready</a:t>
              </a:r>
              <a:endParaRPr b="1" i="0" sz="1000" u="none" cap="none" strike="noStrike">
                <a:solidFill>
                  <a:srgbClr val="0C58D3"/>
                </a:solidFill>
                <a:latin typeface="Roboto"/>
                <a:ea typeface="Roboto"/>
                <a:cs typeface="Roboto"/>
                <a:sym typeface="Roboto"/>
              </a:endParaRPr>
            </a:p>
          </p:txBody>
        </p:sp>
        <p:sp>
          <p:nvSpPr>
            <p:cNvPr id="210" name="Google Shape;210;p4"/>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Complete the Engineering Design Document</a:t>
              </a:r>
              <a:endParaRPr b="0" i="0" sz="800" u="none" cap="none" strike="noStrike">
                <a:solidFill>
                  <a:srgbClr val="0C58D3"/>
                </a:solidFill>
                <a:latin typeface="Roboto"/>
                <a:ea typeface="Roboto"/>
                <a:cs typeface="Roboto"/>
                <a:sym typeface="Roboto"/>
              </a:endParaRPr>
            </a:p>
          </p:txBody>
        </p:sp>
        <p:sp>
          <p:nvSpPr>
            <p:cNvPr id="211" name="Google Shape;211;p4"/>
            <p:cNvSpPr txBox="1"/>
            <p:nvPr/>
          </p:nvSpPr>
          <p:spPr>
            <a:xfrm>
              <a:off x="396539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17/March</a:t>
              </a:r>
              <a:endParaRPr b="0" i="0" sz="800" u="none" cap="none" strike="noStrike">
                <a:solidFill>
                  <a:srgbClr val="0C58D3"/>
                </a:solidFill>
                <a:latin typeface="Roboto"/>
                <a:ea typeface="Roboto"/>
                <a:cs typeface="Roboto"/>
                <a:sym typeface="Roboto"/>
              </a:endParaRPr>
            </a:p>
          </p:txBody>
        </p:sp>
      </p:grpSp>
      <p:grpSp>
        <p:nvGrpSpPr>
          <p:cNvPr id="212" name="Google Shape;212;p4"/>
          <p:cNvGrpSpPr/>
          <p:nvPr/>
        </p:nvGrpSpPr>
        <p:grpSpPr>
          <a:xfrm>
            <a:off x="5256641" y="1574025"/>
            <a:ext cx="1606072" cy="2315200"/>
            <a:chOff x="5256641" y="1574025"/>
            <a:chExt cx="1606072" cy="2315200"/>
          </a:xfrm>
        </p:grpSpPr>
        <p:cxnSp>
          <p:nvCxnSpPr>
            <p:cNvPr id="213" name="Google Shape;213;p4"/>
            <p:cNvCxnSpPr/>
            <p:nvPr/>
          </p:nvCxnSpPr>
          <p:spPr>
            <a:xfrm>
              <a:off x="6124917"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14" name="Google Shape;214;p4"/>
            <p:cNvSpPr/>
            <p:nvPr/>
          </p:nvSpPr>
          <p:spPr>
            <a:xfrm flipH="1">
              <a:off x="5256641"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5" name="Google Shape;215;p4"/>
            <p:cNvSpPr/>
            <p:nvPr/>
          </p:nvSpPr>
          <p:spPr>
            <a:xfrm>
              <a:off x="5256813"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
            <p:cNvSpPr txBox="1"/>
            <p:nvPr/>
          </p:nvSpPr>
          <p:spPr>
            <a:xfrm>
              <a:off x="5380216" y="2824900"/>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0C58D3"/>
                  </a:solidFill>
                  <a:latin typeface="Roboto"/>
                  <a:ea typeface="Roboto"/>
                  <a:cs typeface="Roboto"/>
                  <a:sym typeface="Roboto"/>
                </a:rPr>
                <a:t>Build generalized image input architecture</a:t>
              </a:r>
              <a:endParaRPr b="1" i="0" sz="1000" u="none" cap="none" strike="noStrike">
                <a:solidFill>
                  <a:srgbClr val="858585"/>
                </a:solidFill>
                <a:latin typeface="Roboto"/>
                <a:ea typeface="Roboto"/>
                <a:cs typeface="Roboto"/>
                <a:sym typeface="Roboto"/>
              </a:endParaRPr>
            </a:p>
          </p:txBody>
        </p:sp>
        <p:sp>
          <p:nvSpPr>
            <p:cNvPr id="217" name="Google Shape;217;p4"/>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Develop a plug-and-play model for learning with image input</a:t>
              </a:r>
              <a:endParaRPr b="0" i="0" sz="800" u="none" cap="none" strike="noStrike">
                <a:solidFill>
                  <a:srgbClr val="858585"/>
                </a:solidFill>
                <a:latin typeface="Roboto"/>
                <a:ea typeface="Roboto"/>
                <a:cs typeface="Roboto"/>
                <a:sym typeface="Roboto"/>
              </a:endParaRPr>
            </a:p>
          </p:txBody>
        </p:sp>
        <p:sp>
          <p:nvSpPr>
            <p:cNvPr id="218" name="Google Shape;218;p4"/>
            <p:cNvSpPr txBox="1"/>
            <p:nvPr/>
          </p:nvSpPr>
          <p:spPr>
            <a:xfrm>
              <a:off x="5453201"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b="0" i="0" lang="en" sz="800" u="none" cap="none" strike="noStrike">
                  <a:solidFill>
                    <a:srgbClr val="0C58D3"/>
                  </a:solidFill>
                  <a:latin typeface="Roboto"/>
                  <a:ea typeface="Roboto"/>
                  <a:cs typeface="Roboto"/>
                  <a:sym typeface="Roboto"/>
                </a:rPr>
                <a:t>14/April</a:t>
              </a:r>
              <a:endParaRPr b="0" i="0" sz="800" u="none" cap="none" strike="noStrike">
                <a:solidFill>
                  <a:srgbClr val="858585"/>
                </a:solidFill>
                <a:latin typeface="Roboto"/>
                <a:ea typeface="Roboto"/>
                <a:cs typeface="Roboto"/>
                <a:sym typeface="Roboto"/>
              </a:endParaRPr>
            </a:p>
          </p:txBody>
        </p:sp>
      </p:grpSp>
      <p:grpSp>
        <p:nvGrpSpPr>
          <p:cNvPr id="219" name="Google Shape;219;p4"/>
          <p:cNvGrpSpPr/>
          <p:nvPr/>
        </p:nvGrpSpPr>
        <p:grpSpPr>
          <a:xfrm>
            <a:off x="6741789" y="1695421"/>
            <a:ext cx="1606073" cy="2193804"/>
            <a:chOff x="6741789" y="1695421"/>
            <a:chExt cx="1606073" cy="2193804"/>
          </a:xfrm>
        </p:grpSpPr>
        <p:cxnSp>
          <p:nvCxnSpPr>
            <p:cNvPr id="220" name="Google Shape;220;p4"/>
            <p:cNvCxnSpPr/>
            <p:nvPr/>
          </p:nvCxnSpPr>
          <p:spPr>
            <a:xfrm>
              <a:off x="7610066" y="1695421"/>
              <a:ext cx="718500" cy="741900"/>
            </a:xfrm>
            <a:prstGeom prst="straightConnector1">
              <a:avLst/>
            </a:prstGeom>
            <a:noFill/>
            <a:ln>
              <a:noFill/>
            </a:ln>
          </p:spPr>
        </p:cxnSp>
        <p:sp>
          <p:nvSpPr>
            <p:cNvPr id="221" name="Google Shape;221;p4"/>
            <p:cNvSpPr/>
            <p:nvPr/>
          </p:nvSpPr>
          <p:spPr>
            <a:xfrm flipH="1">
              <a:off x="6741789"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22" name="Google Shape;222;p4"/>
            <p:cNvSpPr/>
            <p:nvPr/>
          </p:nvSpPr>
          <p:spPr>
            <a:xfrm>
              <a:off x="6741962"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
            <p:cNvSpPr txBox="1"/>
            <p:nvPr/>
          </p:nvSpPr>
          <p:spPr>
            <a:xfrm>
              <a:off x="6865689" y="2695025"/>
              <a:ext cx="13242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1000">
                  <a:solidFill>
                    <a:srgbClr val="0C58D3"/>
                  </a:solidFill>
                  <a:latin typeface="Roboto"/>
                  <a:ea typeface="Roboto"/>
                  <a:cs typeface="Roboto"/>
                  <a:sym typeface="Roboto"/>
                </a:rPr>
                <a:t>Transfer between environments</a:t>
              </a:r>
              <a:endParaRPr b="1" i="0" sz="1000" u="none" cap="none" strike="noStrike">
                <a:solidFill>
                  <a:srgbClr val="858585"/>
                </a:solidFill>
                <a:latin typeface="Roboto"/>
                <a:ea typeface="Roboto"/>
                <a:cs typeface="Roboto"/>
                <a:sym typeface="Roboto"/>
              </a:endParaRPr>
            </a:p>
          </p:txBody>
        </p:sp>
        <p:sp>
          <p:nvSpPr>
            <p:cNvPr id="224" name="Google Shape;224;p4"/>
            <p:cNvSpPr txBox="1"/>
            <p:nvPr/>
          </p:nvSpPr>
          <p:spPr>
            <a:xfrm>
              <a:off x="6868139" y="3151825"/>
              <a:ext cx="1324200" cy="737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Compare Transfer Learning and “from-scratch” approach’s performance</a:t>
              </a:r>
              <a:endParaRPr b="0" i="0" sz="800" u="none" cap="none" strike="noStrike">
                <a:solidFill>
                  <a:srgbClr val="858585"/>
                </a:solidFill>
                <a:latin typeface="Roboto"/>
                <a:ea typeface="Roboto"/>
                <a:cs typeface="Roboto"/>
                <a:sym typeface="Roboto"/>
              </a:endParaRPr>
            </a:p>
          </p:txBody>
        </p:sp>
      </p:grpSp>
      <p:sp>
        <p:nvSpPr>
          <p:cNvPr id="225" name="Google Shape;225;p4"/>
          <p:cNvSpPr txBox="1"/>
          <p:nvPr/>
        </p:nvSpPr>
        <p:spPr>
          <a:xfrm>
            <a:off x="6886789" y="1574025"/>
            <a:ext cx="718500" cy="241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600"/>
              </a:spcAft>
              <a:buClr>
                <a:srgbClr val="000000"/>
              </a:buClr>
              <a:buSzPts val="800"/>
              <a:buFont typeface="Arial"/>
              <a:buNone/>
            </a:pPr>
            <a:r>
              <a:rPr lang="en" sz="800">
                <a:solidFill>
                  <a:srgbClr val="0C58D3"/>
                </a:solidFill>
                <a:latin typeface="Roboto"/>
                <a:ea typeface="Roboto"/>
                <a:cs typeface="Roboto"/>
                <a:sym typeface="Roboto"/>
              </a:rPr>
              <a:t>21</a:t>
            </a:r>
            <a:r>
              <a:rPr b="0" i="0" lang="en" sz="800" u="none" cap="none" strike="noStrike">
                <a:solidFill>
                  <a:srgbClr val="0C58D3"/>
                </a:solidFill>
                <a:latin typeface="Roboto"/>
                <a:ea typeface="Roboto"/>
                <a:cs typeface="Roboto"/>
                <a:sym typeface="Roboto"/>
              </a:rPr>
              <a:t>/April</a:t>
            </a:r>
            <a:endParaRPr b="0" i="0" sz="800" u="none" cap="none" strike="noStrike">
              <a:solidFill>
                <a:srgbClr val="858585"/>
              </a:solidFill>
              <a:latin typeface="Roboto"/>
              <a:ea typeface="Roboto"/>
              <a:cs typeface="Roboto"/>
              <a:sym typeface="Roboto"/>
            </a:endParaRPr>
          </a:p>
        </p:txBody>
      </p:sp>
      <p:cxnSp>
        <p:nvCxnSpPr>
          <p:cNvPr id="226" name="Google Shape;226;p4"/>
          <p:cNvCxnSpPr/>
          <p:nvPr/>
        </p:nvCxnSpPr>
        <p:spPr>
          <a:xfrm>
            <a:off x="762934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27" name="Google Shape;227;p4"/>
          <p:cNvSpPr/>
          <p:nvPr/>
        </p:nvSpPr>
        <p:spPr>
          <a:xfrm rot="-1406791">
            <a:off x="1295641" y="1962150"/>
            <a:ext cx="6552781" cy="12195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Completed!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g6f24183aec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What Next?</a:t>
            </a:r>
            <a:endParaRPr/>
          </a:p>
        </p:txBody>
      </p:sp>
      <p:pic>
        <p:nvPicPr>
          <p:cNvPr id="233" name="Google Shape;233;g6f24183aec_0_0"/>
          <p:cNvPicPr preferRelativeResize="0"/>
          <p:nvPr/>
        </p:nvPicPr>
        <p:blipFill>
          <a:blip r:embed="rId3">
            <a:alphaModFix/>
          </a:blip>
          <a:stretch>
            <a:fillRect/>
          </a:stretch>
        </p:blipFill>
        <p:spPr>
          <a:xfrm>
            <a:off x="1217325" y="1080863"/>
            <a:ext cx="5759973" cy="3279974"/>
          </a:xfrm>
          <a:prstGeom prst="rect">
            <a:avLst/>
          </a:prstGeom>
          <a:noFill/>
          <a:ln>
            <a:noFill/>
          </a:ln>
        </p:spPr>
      </p:pic>
      <p:sp>
        <p:nvSpPr>
          <p:cNvPr id="234" name="Google Shape;234;g6f24183aec_0_0"/>
          <p:cNvSpPr/>
          <p:nvPr/>
        </p:nvSpPr>
        <p:spPr>
          <a:xfrm rot="577119">
            <a:off x="734056" y="2314952"/>
            <a:ext cx="7332348" cy="55147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9900"/>
                </a:solidFill>
                <a:latin typeface="Arial"/>
              </a:rPr>
              <a:t>ZOOM PARTY!!!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ppt_w</p:attrName>
                                        </p:attrNameLst>
                                      </p:cBhvr>
                                      <p:tavLst>
                                        <p:tav fmla="" tm="0">
                                          <p:val>
                                            <p:strVal val="0"/>
                                          </p:val>
                                        </p:tav>
                                        <p:tav fmla="" tm="100000">
                                          <p:val>
                                            <p:strVal val="#ppt_w"/>
                                          </p:val>
                                        </p:tav>
                                      </p:tavLst>
                                    </p:anim>
                                    <p:anim calcmode="lin" valueType="num">
                                      <p:cBhvr additive="base">
                                        <p:cTn dur="1000"/>
                                        <p:tgtEl>
                                          <p:spTgt spid="2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d4880ca23_5_77"/>
          <p:cNvSpPr txBox="1"/>
          <p:nvPr>
            <p:ph type="title"/>
          </p:nvPr>
        </p:nvSpPr>
        <p:spPr>
          <a:xfrm>
            <a:off x="311700" y="410000"/>
            <a:ext cx="8520600" cy="38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
          <p:cNvSpPr txBox="1"/>
          <p:nvPr/>
        </p:nvSpPr>
        <p:spPr>
          <a:xfrm>
            <a:off x="1367850" y="2722675"/>
            <a:ext cx="5838000" cy="1096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Using knowledge gained in one self driving environment, we train the same agent on a similar environment.</a:t>
            </a:r>
            <a:endParaRPr b="0" i="0" sz="1400" u="none" cap="none" strike="noStrike">
              <a:solidFill>
                <a:srgbClr val="FFFFFF"/>
              </a:solidFill>
              <a:latin typeface="Roboto"/>
              <a:ea typeface="Roboto"/>
              <a:cs typeface="Roboto"/>
              <a:sym typeface="Roboto"/>
            </a:endParaRPr>
          </a:p>
          <a:p>
            <a:pPr indent="-317500" lvl="0" marL="457200" marR="0" rtl="0" algn="l">
              <a:lnSpc>
                <a:spcPct val="100000"/>
              </a:lnSpc>
              <a:spcBef>
                <a:spcPts val="0"/>
              </a:spcBef>
              <a:spcAft>
                <a:spcPts val="0"/>
              </a:spcAft>
              <a:buClr>
                <a:srgbClr val="FFFFFF"/>
              </a:buClr>
              <a:buSzPts val="1400"/>
              <a:buFont typeface="Roboto"/>
              <a:buChar char="●"/>
            </a:pPr>
            <a:r>
              <a:rPr b="0" i="0" lang="en" sz="1400" u="none" cap="none" strike="noStrike">
                <a:solidFill>
                  <a:srgbClr val="FFFFFF"/>
                </a:solidFill>
                <a:latin typeface="Roboto"/>
                <a:ea typeface="Roboto"/>
                <a:cs typeface="Roboto"/>
                <a:sym typeface="Roboto"/>
              </a:rPr>
              <a:t>Compare the learning curves for agent with transfer learning and that without.</a:t>
            </a:r>
            <a:endParaRPr b="0" i="0" sz="1400" u="none" cap="none" strike="noStrike">
              <a:solidFill>
                <a:srgbClr val="FFFFFF"/>
              </a:solidFill>
              <a:latin typeface="Roboto"/>
              <a:ea typeface="Roboto"/>
              <a:cs typeface="Roboto"/>
              <a:sym typeface="Roboto"/>
            </a:endParaRPr>
          </a:p>
        </p:txBody>
      </p:sp>
      <p:sp>
        <p:nvSpPr>
          <p:cNvPr id="92" name="Google Shape;92;p2"/>
          <p:cNvSpPr txBox="1"/>
          <p:nvPr>
            <p:ph type="ctrTitle"/>
          </p:nvPr>
        </p:nvSpPr>
        <p:spPr>
          <a:xfrm>
            <a:off x="1457500" y="1494075"/>
            <a:ext cx="58380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3000"/>
              <a:t>Apply Transfer Learning along with Reinforcement Learning</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3"/>
          <p:cNvSpPr txBox="1"/>
          <p:nvPr>
            <p:ph idx="1" type="body"/>
          </p:nvPr>
        </p:nvSpPr>
        <p:spPr>
          <a:xfrm>
            <a:off x="815775" y="1052925"/>
            <a:ext cx="7614300" cy="339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Simulators</a:t>
            </a:r>
            <a:endParaRPr sz="2400"/>
          </a:p>
          <a:p>
            <a:pPr indent="-355600" lvl="1" marL="914400" rtl="0" algn="l">
              <a:lnSpc>
                <a:spcPct val="115000"/>
              </a:lnSpc>
              <a:spcBef>
                <a:spcPts val="0"/>
              </a:spcBef>
              <a:spcAft>
                <a:spcPts val="0"/>
              </a:spcAft>
              <a:buSzPts val="2000"/>
              <a:buChar char="○"/>
            </a:pPr>
            <a:r>
              <a:rPr lang="en" sz="2000"/>
              <a:t>TORCS - FOSS Racing Car Sim</a:t>
            </a:r>
            <a:endParaRPr sz="2000"/>
          </a:p>
          <a:p>
            <a:pPr indent="-355600" lvl="1" marL="914400" rtl="0" algn="l">
              <a:lnSpc>
                <a:spcPct val="115000"/>
              </a:lnSpc>
              <a:spcBef>
                <a:spcPts val="0"/>
              </a:spcBef>
              <a:spcAft>
                <a:spcPts val="0"/>
              </a:spcAft>
              <a:buSzPts val="2000"/>
              <a:buChar char="○"/>
            </a:pPr>
            <a:r>
              <a:rPr lang="en" sz="2000"/>
              <a:t>Donkey Car - FOSS DIY Car Sim</a:t>
            </a:r>
            <a:endParaRPr sz="2000"/>
          </a:p>
          <a:p>
            <a:pPr indent="-381000" lvl="0" marL="457200" rtl="0" algn="l">
              <a:lnSpc>
                <a:spcPct val="115000"/>
              </a:lnSpc>
              <a:spcBef>
                <a:spcPts val="0"/>
              </a:spcBef>
              <a:spcAft>
                <a:spcPts val="0"/>
              </a:spcAft>
              <a:buSzPts val="2400"/>
              <a:buChar char="●"/>
            </a:pPr>
            <a:r>
              <a:rPr lang="en" sz="2400"/>
              <a:t>Training Algorithms</a:t>
            </a:r>
            <a:endParaRPr sz="2400"/>
          </a:p>
          <a:p>
            <a:pPr indent="-355600" lvl="1" marL="914400" rtl="0" algn="l">
              <a:lnSpc>
                <a:spcPct val="115000"/>
              </a:lnSpc>
              <a:spcBef>
                <a:spcPts val="0"/>
              </a:spcBef>
              <a:spcAft>
                <a:spcPts val="0"/>
              </a:spcAft>
              <a:buSzPts val="2000"/>
              <a:buChar char="○"/>
            </a:pPr>
            <a:r>
              <a:rPr lang="en" sz="2000"/>
              <a:t>PPO - Off Policy, Sample Inefficient, Simple</a:t>
            </a:r>
            <a:endParaRPr sz="2000"/>
          </a:p>
          <a:p>
            <a:pPr indent="-355600" lvl="1" marL="914400" rtl="0" algn="l">
              <a:lnSpc>
                <a:spcPct val="115000"/>
              </a:lnSpc>
              <a:spcBef>
                <a:spcPts val="0"/>
              </a:spcBef>
              <a:spcAft>
                <a:spcPts val="0"/>
              </a:spcAft>
              <a:buSzPts val="2000"/>
              <a:buChar char="○"/>
            </a:pPr>
            <a:r>
              <a:rPr lang="en" sz="2000"/>
              <a:t>Double Deep Q Learning - 2 NNs, Avoids Overestimation, Off Policy</a:t>
            </a:r>
            <a:endParaRPr sz="2400"/>
          </a:p>
        </p:txBody>
      </p:sp>
      <p:sp>
        <p:nvSpPr>
          <p:cNvPr id="98" name="Google Shape;98;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3600"/>
              <a:t>Background / Overview</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7ff740419c_0_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Research</a:t>
            </a:r>
            <a:endParaRPr/>
          </a:p>
        </p:txBody>
      </p:sp>
      <p:sp>
        <p:nvSpPr>
          <p:cNvPr id="104" name="Google Shape;104;g7ff740419c_0_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Numerous AI agents for TORCS (including RL), most use sensor input instead of image input</a:t>
            </a:r>
            <a:endParaRPr/>
          </a:p>
          <a:p>
            <a:pPr indent="-342900" lvl="0" marL="457200" rtl="0" algn="l">
              <a:spcBef>
                <a:spcPts val="0"/>
              </a:spcBef>
              <a:spcAft>
                <a:spcPts val="0"/>
              </a:spcAft>
              <a:buSzPts val="1800"/>
              <a:buChar char="●"/>
            </a:pPr>
            <a:r>
              <a:rPr lang="en"/>
              <a:t>AI agents with Donkey Car also use RL, but also employ VAE (Variational Autoencoders) </a:t>
            </a:r>
            <a:endParaRPr/>
          </a:p>
          <a:p>
            <a:pPr indent="-342900" lvl="0" marL="457200" rtl="0" algn="l">
              <a:spcBef>
                <a:spcPts val="0"/>
              </a:spcBef>
              <a:spcAft>
                <a:spcPts val="0"/>
              </a:spcAft>
              <a:buSzPts val="1800"/>
              <a:buChar char="●"/>
            </a:pPr>
            <a:r>
              <a:rPr lang="en"/>
              <a:t>OpenAI Gym wrappers exist for both TORCS and Donkey Car</a:t>
            </a:r>
            <a:endParaRPr/>
          </a:p>
          <a:p>
            <a:pPr indent="-342900" lvl="0" marL="457200" rtl="0" algn="l">
              <a:spcBef>
                <a:spcPts val="0"/>
              </a:spcBef>
              <a:spcAft>
                <a:spcPts val="0"/>
              </a:spcAft>
              <a:buSzPts val="1800"/>
              <a:buChar char="●"/>
            </a:pPr>
            <a:r>
              <a:rPr lang="en"/>
              <a:t>Transfer Learning with RL is almost non-existent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ff740419c_0_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Software</a:t>
            </a:r>
            <a:endParaRPr/>
          </a:p>
        </p:txBody>
      </p:sp>
      <p:sp>
        <p:nvSpPr>
          <p:cNvPr id="110" name="Google Shape;110;g7ff740419c_0_16"/>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docker-torcs: </a:t>
            </a:r>
            <a:r>
              <a:rPr lang="en" u="sng">
                <a:solidFill>
                  <a:schemeClr val="hlink"/>
                </a:solidFill>
                <a:hlinkClick r:id="rId3"/>
              </a:rPr>
              <a:t>https://github.com/Skeletrox/docker-torcs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Distributed RL system</a:t>
            </a:r>
            <a:endParaRPr/>
          </a:p>
          <a:p>
            <a:pPr indent="-317500" lvl="0" marL="457200" rtl="0" algn="l">
              <a:spcBef>
                <a:spcPts val="0"/>
              </a:spcBef>
              <a:spcAft>
                <a:spcPts val="0"/>
              </a:spcAft>
              <a:buSzPts val="1400"/>
              <a:buChar char="●"/>
            </a:pPr>
            <a:r>
              <a:rPr lang="en"/>
              <a:t>Off-site learning and resource isolation</a:t>
            </a:r>
            <a:endParaRPr/>
          </a:p>
          <a:p>
            <a:pPr indent="-317500" lvl="0" marL="457200" rtl="0" algn="l">
              <a:spcBef>
                <a:spcPts val="0"/>
              </a:spcBef>
              <a:spcAft>
                <a:spcPts val="0"/>
              </a:spcAft>
              <a:buSzPts val="1400"/>
              <a:buChar char="●"/>
            </a:pPr>
            <a:r>
              <a:rPr lang="en"/>
              <a:t>Generalizable for other projects</a:t>
            </a:r>
            <a:endParaRPr/>
          </a:p>
          <a:p>
            <a:pPr indent="-317500" lvl="0" marL="457200" rtl="0" algn="l">
              <a:spcBef>
                <a:spcPts val="0"/>
              </a:spcBef>
              <a:spcAft>
                <a:spcPts val="0"/>
              </a:spcAft>
              <a:buSzPts val="1400"/>
              <a:buChar char="●"/>
            </a:pPr>
            <a:r>
              <a:rPr lang="en"/>
              <a:t>Automatic set-up</a:t>
            </a:r>
            <a:endParaRPr/>
          </a:p>
        </p:txBody>
      </p:sp>
      <p:pic>
        <p:nvPicPr>
          <p:cNvPr id="111" name="Google Shape;111;g7ff740419c_0_16"/>
          <p:cNvPicPr preferRelativeResize="0"/>
          <p:nvPr/>
        </p:nvPicPr>
        <p:blipFill rotWithShape="1">
          <a:blip r:embed="rId4">
            <a:alphaModFix/>
          </a:blip>
          <a:srcRect b="0" l="49" r="49" t="0"/>
          <a:stretch/>
        </p:blipFill>
        <p:spPr>
          <a:xfrm>
            <a:off x="4199050" y="1048975"/>
            <a:ext cx="4419600" cy="3045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g7392ecad81_1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Structure</a:t>
            </a:r>
            <a:endParaRPr/>
          </a:p>
        </p:txBody>
      </p:sp>
      <p:pic>
        <p:nvPicPr>
          <p:cNvPr id="117" name="Google Shape;117;g7392ecad81_1_0"/>
          <p:cNvPicPr preferRelativeResize="0"/>
          <p:nvPr/>
        </p:nvPicPr>
        <p:blipFill>
          <a:blip r:embed="rId3">
            <a:alphaModFix/>
          </a:blip>
          <a:stretch>
            <a:fillRect/>
          </a:stretch>
        </p:blipFill>
        <p:spPr>
          <a:xfrm>
            <a:off x="4169700" y="661300"/>
            <a:ext cx="2509248" cy="3820901"/>
          </a:xfrm>
          <a:prstGeom prst="rect">
            <a:avLst/>
          </a:prstGeom>
          <a:noFill/>
          <a:ln>
            <a:noFill/>
          </a:ln>
        </p:spPr>
      </p:pic>
      <p:sp>
        <p:nvSpPr>
          <p:cNvPr id="118" name="Google Shape;118;g7392ecad81_1_0"/>
          <p:cNvSpPr txBox="1"/>
          <p:nvPr/>
        </p:nvSpPr>
        <p:spPr>
          <a:xfrm>
            <a:off x="588400" y="1639400"/>
            <a:ext cx="2210400" cy="24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Each convolution block contains 2-3 </a:t>
            </a:r>
            <a:r>
              <a:rPr lang="en">
                <a:latin typeface="Roboto"/>
                <a:ea typeface="Roboto"/>
                <a:cs typeface="Roboto"/>
                <a:sym typeface="Roboto"/>
              </a:rPr>
              <a:t>convolution layers with max pooling.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Dense block contains a flatten layer, 2 Dense layers of 512 units, 2 Dropout layers, and the final linear Dense layer.</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7ff740419c_0_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24" name="Google Shape;124;g7ff740419c_0_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TORCS</a:t>
            </a:r>
            <a:endParaRPr/>
          </a:p>
          <a:p>
            <a:pPr indent="-317500" lvl="1" marL="914400" rtl="0" algn="l">
              <a:spcBef>
                <a:spcPts val="0"/>
              </a:spcBef>
              <a:spcAft>
                <a:spcPts val="0"/>
              </a:spcAft>
              <a:buSzPts val="1400"/>
              <a:buChar char="○"/>
            </a:pPr>
            <a:r>
              <a:rPr lang="en"/>
              <a:t>Sensor Input: MLP as a policy network using PPO that uses sensor state from the input in order to generate actions (such as throttle and steering). Uses curriculum learning from simple tasks to more complex ones.</a:t>
            </a:r>
            <a:endParaRPr/>
          </a:p>
          <a:p>
            <a:pPr indent="-317500" lvl="1" marL="914400" rtl="0" algn="l">
              <a:spcBef>
                <a:spcPts val="0"/>
              </a:spcBef>
              <a:spcAft>
                <a:spcPts val="0"/>
              </a:spcAft>
              <a:buSzPts val="1400"/>
              <a:buChar char="○"/>
            </a:pPr>
            <a:r>
              <a:rPr lang="en"/>
              <a:t>Image Input: Navigates using image result as input to a CNN, with only steering as the action. PPO is most effective but tends to prioritize “hacking” the reward by avoiding long steps and using shortcuts.</a:t>
            </a:r>
            <a:endParaRPr/>
          </a:p>
          <a:p>
            <a:pPr indent="-317500" lvl="1" marL="914400" rtl="0" algn="l">
              <a:spcBef>
                <a:spcPts val="0"/>
              </a:spcBef>
              <a:spcAft>
                <a:spcPts val="0"/>
              </a:spcAft>
              <a:buSzPts val="1400"/>
              <a:buChar char="○"/>
            </a:pPr>
            <a:r>
              <a:rPr lang="en"/>
              <a:t>Imitation Learning: Interfaces sensor input to image input to avoid shortcuts and predict the driver action using a CNN. Error function is MSE, masters game after 50 epochs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82ad2dae5e_0_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Training curves for TORCS using PPO, with image input</a:t>
            </a:r>
            <a:endParaRPr/>
          </a:p>
        </p:txBody>
      </p:sp>
      <p:pic>
        <p:nvPicPr>
          <p:cNvPr id="130" name="Google Shape;130;g82ad2dae5e_0_0"/>
          <p:cNvPicPr preferRelativeResize="0"/>
          <p:nvPr/>
        </p:nvPicPr>
        <p:blipFill rotWithShape="1">
          <a:blip r:embed="rId3">
            <a:alphaModFix/>
          </a:blip>
          <a:srcRect b="0" l="0" r="0" t="0"/>
          <a:stretch/>
        </p:blipFill>
        <p:spPr>
          <a:xfrm>
            <a:off x="159175" y="1129475"/>
            <a:ext cx="4831750" cy="2928325"/>
          </a:xfrm>
          <a:prstGeom prst="rect">
            <a:avLst/>
          </a:prstGeom>
          <a:noFill/>
          <a:ln>
            <a:noFill/>
          </a:ln>
        </p:spPr>
      </p:pic>
      <p:sp>
        <p:nvSpPr>
          <p:cNvPr id="131" name="Google Shape;131;g82ad2dae5e_0_0"/>
          <p:cNvSpPr txBox="1"/>
          <p:nvPr/>
        </p:nvSpPr>
        <p:spPr>
          <a:xfrm>
            <a:off x="5150450" y="1129475"/>
            <a:ext cx="3440100" cy="16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Image forward is same as Image backward. This results in state space aliasing.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PPO critic only takes state as input, hence gets confused while predicting advantage. This causes fall in learning curve.</a:t>
            </a:r>
            <a:endParaRPr b="0" i="0" sz="1400" u="none" cap="none" strike="noStrike">
              <a:solidFill>
                <a:srgbClr val="000000"/>
              </a:solidFill>
              <a:latin typeface="Roboto"/>
              <a:ea typeface="Roboto"/>
              <a:cs typeface="Roboto"/>
              <a:sym typeface="Roboto"/>
            </a:endParaRPr>
          </a:p>
        </p:txBody>
      </p:sp>
      <p:sp>
        <p:nvSpPr>
          <p:cNvPr id="132" name="Google Shape;132;g82ad2dae5e_0_0"/>
          <p:cNvSpPr/>
          <p:nvPr/>
        </p:nvSpPr>
        <p:spPr>
          <a:xfrm>
            <a:off x="3745825" y="888875"/>
            <a:ext cx="878700" cy="6723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Look back!</a:t>
            </a:r>
            <a:endParaRPr b="0" i="0" sz="1400" u="none" cap="none" strike="noStrike">
              <a:solidFill>
                <a:srgbClr val="000000"/>
              </a:solidFill>
              <a:latin typeface="Arial"/>
              <a:ea typeface="Arial"/>
              <a:cs typeface="Arial"/>
              <a:sym typeface="Arial"/>
            </a:endParaRPr>
          </a:p>
        </p:txBody>
      </p:sp>
      <p:sp>
        <p:nvSpPr>
          <p:cNvPr id="133" name="Google Shape;133;g82ad2dae5e_0_0"/>
          <p:cNvSpPr txBox="1"/>
          <p:nvPr/>
        </p:nvSpPr>
        <p:spPr>
          <a:xfrm>
            <a:off x="5150450" y="3026125"/>
            <a:ext cx="29247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Therefore we used Imitation Learning.</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7ff740425e_2_0"/>
          <p:cNvSpPr txBox="1"/>
          <p:nvPr>
            <p:ph type="title"/>
          </p:nvPr>
        </p:nvSpPr>
        <p:spPr>
          <a:xfrm>
            <a:off x="311700" y="622175"/>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Imitation Learning:</a:t>
            </a:r>
            <a:endParaRPr/>
          </a:p>
          <a:p>
            <a:pPr indent="0" lvl="0" marL="0" rtl="0" algn="l">
              <a:spcBef>
                <a:spcPts val="0"/>
              </a:spcBef>
              <a:spcAft>
                <a:spcPts val="0"/>
              </a:spcAft>
              <a:buNone/>
            </a:pPr>
            <a:r>
              <a:t/>
            </a:r>
            <a:endParaRPr/>
          </a:p>
        </p:txBody>
      </p:sp>
      <p:sp>
        <p:nvSpPr>
          <p:cNvPr id="139" name="Google Shape;139;g7ff740425e_2_0"/>
          <p:cNvSpPr txBox="1"/>
          <p:nvPr>
            <p:ph idx="1" type="body"/>
          </p:nvPr>
        </p:nvSpPr>
        <p:spPr>
          <a:xfrm>
            <a:off x="1501425" y="1229975"/>
            <a:ext cx="6777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Simulate the first agent trained on sensor data.</a:t>
            </a:r>
            <a:endParaRPr sz="2000"/>
          </a:p>
          <a:p>
            <a:pPr indent="-355600" lvl="0" marL="457200" rtl="0" algn="l">
              <a:spcBef>
                <a:spcPts val="0"/>
              </a:spcBef>
              <a:spcAft>
                <a:spcPts val="0"/>
              </a:spcAft>
              <a:buSzPts val="2000"/>
              <a:buChar char="●"/>
            </a:pPr>
            <a:r>
              <a:rPr lang="en" sz="2000"/>
              <a:t>Collect images and the corresponding steering angle action taken by the first agent.</a:t>
            </a:r>
            <a:endParaRPr sz="2000"/>
          </a:p>
          <a:p>
            <a:pPr indent="-355600" lvl="0" marL="457200" rtl="0" algn="l">
              <a:spcBef>
                <a:spcPts val="0"/>
              </a:spcBef>
              <a:spcAft>
                <a:spcPts val="0"/>
              </a:spcAft>
              <a:buSzPts val="2000"/>
              <a:buChar char="●"/>
            </a:pPr>
            <a:r>
              <a:rPr lang="en" sz="2000"/>
              <a:t>Use supervised learning to fit steering angle to the given image using a Convolutional Neural Network</a:t>
            </a:r>
            <a:endParaRPr sz="2000"/>
          </a:p>
          <a:p>
            <a:pPr indent="-355600" lvl="0" marL="457200" rtl="0" algn="l">
              <a:spcBef>
                <a:spcPts val="0"/>
              </a:spcBef>
              <a:spcAft>
                <a:spcPts val="0"/>
              </a:spcAft>
              <a:buSzPts val="2000"/>
              <a:buChar char="●"/>
            </a:pPr>
            <a:r>
              <a:rPr lang="en" sz="2000"/>
              <a:t>Simulate the trained model on the gym environment</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